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818" r:id="rId3"/>
    <p:sldId id="806" r:id="rId4"/>
    <p:sldId id="807" r:id="rId5"/>
    <p:sldId id="779" r:id="rId6"/>
    <p:sldId id="814" r:id="rId7"/>
    <p:sldId id="81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602"/>
    <a:srgbClr val="C40A00"/>
    <a:srgbClr val="FFE102"/>
    <a:srgbClr val="60B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95" autoAdjust="0"/>
    <p:restoredTop sz="94658"/>
  </p:normalViewPr>
  <p:slideViewPr>
    <p:cSldViewPr snapToGrid="0">
      <p:cViewPr>
        <p:scale>
          <a:sx n="70" d="100"/>
          <a:sy n="70" d="100"/>
        </p:scale>
        <p:origin x="9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78BE-FBF6-2F44-A376-787DA12F206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E9E06-D61A-8D4B-87B1-6DEDC8F3F1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3EB73-8117-445F-DA86-745BC7D3F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4CA8343-ECCE-8B64-905D-994BE3963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FEDC60-3286-2369-8426-7B933594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7EAFF5-DEA8-9E94-6EA3-7C68D7632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2451-C1D5-455E-82A8-0F193BF10C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solve this problem for clinicians by analysing the change in blood factor x between pre and post exercise. Upon a large increase, the patient’s physical resilience is good enough to prescribe graded exercise therapy, whereas this should not be advised to patients with no increase.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Importantly, because the diagnosis is based on the underlying mechanism causing </a:t>
            </a:r>
            <a:r>
              <a:rPr lang="en-GB" sz="18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longCovid</a:t>
            </a:r>
            <a:r>
              <a:rPr lang="en-GB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other PAIS, the diagnosis is the ONLY tool clinicians will have to identify/develop and prescribe a patient-specific therapy, further extending the expected revenues.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2451-C1D5-455E-82A8-0F193BF10C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800CD-0560-8671-D3F5-A2795231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99EE4F-1907-84B3-50E3-C60371402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117A41-A25D-E946-A2AA-3AA4215B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1708E2-EB54-95C4-B089-3272FA73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BBC840-48EB-9876-FD35-223D1C83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5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127C4-2F65-FBE8-1252-8B4856DD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06A40C-63A4-38DF-FBF3-5B8865330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560888-B872-597E-A604-8DE08286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3AE97D-F19E-DFA2-A604-547021E1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6CA4B2-7691-5F10-9075-9AEF75F8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D529A5-CE42-3E0E-19A5-F0F9E5BDE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F9149C-83C5-1B38-BBC6-CD332D654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CC6DFB-C2C2-6A15-12B3-54BC9F2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A00A78-5B06-C7CB-ABAF-3866A3C1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662334-40E0-D9FC-C1D0-5FF6F9AA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C2BBD-4268-7B19-8062-4D7B4FD4A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16097F-C452-864D-77AF-B82596017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F3EDE-45CC-7EAC-342F-6059113A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6C9FEC-1D63-3934-068A-6122755F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FF880F-98A7-E13B-1E20-DC9778A9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D019ED-268E-0E36-4E01-7B9FF1300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10899186" y="136525"/>
            <a:ext cx="1120415" cy="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FDCB9-BB3F-E9EB-E386-94D2440C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89547E-FD4E-C8BB-D46F-6312C1003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E958FE-9BF5-A534-84CC-548D543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15285"/>
            <a:ext cx="2743200" cy="365125"/>
          </a:xfrm>
        </p:spPr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8272AA-710F-3C8F-82B0-E1B074AF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3679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0EB6EA-0273-6CFA-A3AB-8CE92BD3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58317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CDE1-CDF9-0143-A9D1-304A7D0E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71618" r="12202" b="10216"/>
          <a:stretch/>
        </p:blipFill>
        <p:spPr>
          <a:xfrm>
            <a:off x="10089866" y="6294924"/>
            <a:ext cx="1962065" cy="31877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B281AF3-4A66-D821-6488-71B50086C851}"/>
              </a:ext>
            </a:extLst>
          </p:cNvPr>
          <p:cNvSpPr/>
          <p:nvPr/>
        </p:nvSpPr>
        <p:spPr>
          <a:xfrm flipV="1">
            <a:off x="17214" y="6280410"/>
            <a:ext cx="12174786" cy="86077"/>
          </a:xfrm>
          <a:prstGeom prst="rect">
            <a:avLst/>
          </a:prstGeom>
          <a:gradFill flip="none" rotWithShape="1">
            <a:gsLst>
              <a:gs pos="37000">
                <a:srgbClr val="FFC000"/>
              </a:gs>
              <a:gs pos="0">
                <a:srgbClr val="C00000"/>
              </a:gs>
              <a:gs pos="67000">
                <a:srgbClr val="FFFF00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1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646F4-EA55-3CF2-C48E-878BF396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E459C8-380A-B70A-3E9A-7BB619E36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5BA109-FFB7-E209-6FCC-8FEAE400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71C8AF-CF74-07D5-5531-C77D68D3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957EEA-4AEE-000C-6536-F4104404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24012A-3520-F41D-B99D-B042D9E62FDD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10899186" y="230188"/>
            <a:ext cx="1120415" cy="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A9621-E8AD-A7AE-4524-06D6783E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ABA1F2-DF4E-36FF-C89A-A8358EE8A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93EE6D-D4B0-BF1E-4550-E3540B9C7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907853-764E-A25B-A3BE-7E02E167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5AF0E8-6AD0-B2A0-B5F6-71B515F0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1F88B5-3D16-E5A4-894F-F9F7C3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895FB95-1277-535D-27D2-A6A3E8631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10793592" y="136525"/>
            <a:ext cx="1120415" cy="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5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10B70-CCF5-8916-06FE-D754047B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3C6C90-0909-B795-02CF-7075255FB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ACCE23-87CB-31FF-4D2E-DAD92FB55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2C6CFB-AB3F-474B-26B9-C82D40FAE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0F3D6E-5D77-16CD-E620-6A25503BB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27CDBB-8090-26E3-8A4A-958B1EE8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37953E-5831-6BC8-59B9-58E89031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4984203-E764-D9E4-8287-658EEB39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DC3B238-A092-CFD2-1E7C-959889F8977F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10899186" y="230188"/>
            <a:ext cx="1120415" cy="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4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B15F8-A05E-F4CD-A1F8-529D9EA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BABE044-1F70-4DCD-A3CB-0B599F2E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31458F-4BE6-AF42-85D8-76B20C47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52F686-8F20-5D6A-6EC4-1C574CB8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39A5B0-FE23-D15C-25BC-A821FC0948A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10899186" y="230188"/>
            <a:ext cx="1120415" cy="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A80B793-54BB-C5F1-02ED-8F857E1A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5B3779-EC3C-816D-4954-B22E9BB3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0C7002-88C4-497B-0EB4-A60BFFE3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1BD59-F20C-C4C4-3AFF-11167A68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EFCDA1-6530-ACC2-1190-01809318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CA2BB1-7E1E-3052-FF33-EB863367B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5D1DBA-8071-9405-5489-080B2AFF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FBE0C7-166E-129A-C712-5A865DF7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806EF9-5F9B-6693-6C7F-82263DCA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B56F3B3-6357-5052-52AC-45FA7BA5113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10899186" y="230188"/>
            <a:ext cx="1120415" cy="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302F1-3601-FAE0-597D-E3959F7A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6A1EA-4BAF-53B8-BC39-4A7F2839E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37D1DC-5FE8-ACF8-B5E3-DF31DBB0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22BF8C-58FB-7AB3-60A8-77A87629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0C48D1-C553-6C25-9AAB-39C4A7F0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CA5B-ED4F-6897-17EC-A9B779CA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A986EE-A7B3-52FF-CB12-891F33D1D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6AE8B7-550E-2A01-4323-589A3DC2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472FA5-BCB0-9203-59E8-7115D94D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492C9F-6F8E-4A09-FD35-8DB80675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BB5AE6-9979-9A6D-034C-78E8F99D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7C94E6-373E-8A0A-3694-4DD7EE9E5AE6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10899186" y="230188"/>
            <a:ext cx="1120415" cy="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4B839-B31B-1B0C-7D66-16FC26AB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FEF592-4BEE-16F7-968E-D586FD6F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248D06-9702-72C3-BC10-7B0466C0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0DCCE9-C6C7-9B96-1F3B-9C0F43C1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E0F7B3-A2CF-2F27-3B56-E0156600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87FE2-877C-9CBF-12D2-F44978BC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77D2FF-08D2-CA4A-C288-6D82F7106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9FAA5B-6BA5-AA06-E185-0AD1AAFDC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B246F3-E31B-0511-2E5A-8CB2004E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51E849-B3B0-F716-761E-8A1B28A7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7938F9-3EEA-A02A-3F4F-85B75829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313D7-BD4B-7184-F67F-46A56597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8736D9-39C5-9876-D0A2-7B694200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7DBE23-F2B5-9F82-1E9B-9E913BE26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4B5859-A6EE-0238-C027-9BD2B10DB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6D89EC-C594-8BF4-EA0E-6627905FE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944712-C1CF-F127-DB3E-FF06B2F5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0D0B67-D7AF-8A6C-CE5F-52084303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97C119-9EE0-9E35-012C-FE5B847C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191DE-9EA4-D131-D5BC-F8F35B24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601FBA-0756-D9E1-012A-13CDAB3B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AE77F1-B285-D337-EEA0-6046D623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85FCA5-0498-A097-1C24-ADB36410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3AAA18-0DE1-B538-DF7A-3BB1A459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BCC806-E963-7FE1-8D0F-BAA35C84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24660B-A2F4-1D21-0CFA-871D8F28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78BE2-70AA-5186-C7D2-EAE91E9B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C995E-C98A-CAFA-4AF3-F56BE32A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A71769-911B-7400-8320-068012B6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4C2DA8-2E80-6CA7-252E-2492BC5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285934-5E83-F9CC-D4C2-A21D9E7E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839C3C-7717-9540-2D40-6DF419BF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BEF78-4E5C-E8FA-6968-0A87ACED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765363-24A0-F510-D41A-35DC52457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66D9B4-C783-2FE3-4DF9-5E7528089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345B92-9550-84A2-7501-E6C7E51F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BA2C19-FC02-668F-82ED-7AF17FBC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1022BE-ECFE-0D8C-FCC5-A6D62F10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DBED65-C4A3-EAE7-B203-BC74B091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0A551F-AF44-FAB0-5E52-501F901B1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30CBFE-4C82-6569-B594-BF311D69A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CB8F3E-0E7B-6109-B169-43E128514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DEBB76-3F16-6E06-E4D7-546780C2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17A158-72FC-5F12-FB77-D90FE395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CF1075-8676-9A37-7D23-89BC2D10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088DA3-94B8-B836-FB58-A839294E0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815A8-CED4-6748-B4AF-6DE419AE694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AAC33A-1625-DF93-2B2B-3BB7E5A9F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FA653-D528-792D-4CB8-CEFAF0370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F57229-7126-FC45-BFD4-D36488F813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jacobskoen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linkedin.com/in/peter-deen-4b9a1993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hyperlink" Target="https://www.linkedin.com/in/peter-voshol-087890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reasure4Health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DE447-0265-2874-3B88-E86B2C03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lt;i&gt;In Vitro&lt;/i&gt; Diagnostics Needs Seismic Change To Improve Patient Outcomes and Deliver Economic Benefits content piece image">
            <a:extLst>
              <a:ext uri="{FF2B5EF4-FFF2-40B4-BE49-F238E27FC236}">
                <a16:creationId xmlns:a16="http://schemas.microsoft.com/office/drawing/2014/main" id="{E8FC9D15-C6DA-348A-0DC3-0BC13ABE7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0"/>
          <a:stretch/>
        </p:blipFill>
        <p:spPr bwMode="auto">
          <a:xfrm>
            <a:off x="0" y="-8822"/>
            <a:ext cx="12192000" cy="46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3B04BE7-A5B6-0BE0-FA84-7ED6B382B309}"/>
              </a:ext>
            </a:extLst>
          </p:cNvPr>
          <p:cNvSpPr txBox="1"/>
          <p:nvPr/>
        </p:nvSpPr>
        <p:spPr>
          <a:xfrm>
            <a:off x="1963911" y="3420178"/>
            <a:ext cx="7716537" cy="769441"/>
          </a:xfrm>
          <a:prstGeom prst="rect">
            <a:avLst/>
          </a:prstGeom>
          <a:noFill/>
          <a:ln w="28575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A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BAB23B72-18C7-EF29-F4CA-B70F0532F581}"/>
              </a:ext>
            </a:extLst>
          </p:cNvPr>
          <p:cNvSpPr/>
          <p:nvPr/>
        </p:nvSpPr>
        <p:spPr>
          <a:xfrm>
            <a:off x="343263" y="4898571"/>
            <a:ext cx="7376160" cy="1709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4000" dirty="0">
                <a:solidFill>
                  <a:schemeClr val="tx1"/>
                </a:solidFill>
              </a:rPr>
              <a:t>Revolutionizing healthcare</a:t>
            </a:r>
          </a:p>
          <a:p>
            <a:pPr algn="ctr"/>
            <a:r>
              <a:rPr lang="en-AU" sz="4000" dirty="0">
                <a:solidFill>
                  <a:schemeClr val="tx1"/>
                </a:solidFill>
              </a:rPr>
              <a:t>by visualizing metabolic stress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C16682D-EE8D-5AA7-BB01-4AE02BE3C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41">
                        <a14:foregroundMark x1="47505" y1="24342" x2="50651" y2="23065"/>
                        <a14:foregroundMark x1="49783" y1="15004" x2="49512" y2="19473"/>
                        <a14:foregroundMark x1="49946" y1="27694" x2="49946" y2="36792"/>
                        <a14:foregroundMark x1="49783" y1="46129" x2="50108" y2="53951"/>
                        <a14:foregroundMark x1="49946" y1="69593" x2="49946" y2="69593"/>
                        <a14:foregroundMark x1="57592" y1="36393" x2="57592" y2="36393"/>
                        <a14:foregroundMark x1="32701" y1="74701" x2="49675" y2="74701"/>
                        <a14:foregroundMark x1="14696" y1="80846" x2="14534" y2="82522"/>
                        <a14:foregroundMark x1="20499" y1="81564" x2="20499" y2="86193"/>
                        <a14:foregroundMark x1="15510" y1="87071" x2="17462" y2="87071"/>
                        <a14:foregroundMark x1="27657" y1="84278" x2="29772" y2="84437"/>
                        <a14:foregroundMark x1="29989" y1="83320" x2="29176" y2="81963"/>
                        <a14:foregroundMark x1="27386" y1="86832" x2="29338" y2="87151"/>
                        <a14:foregroundMark x1="34219" y1="82442" x2="34328" y2="87151"/>
                        <a14:foregroundMark x1="32213" y1="84916" x2="33731" y2="84278"/>
                        <a14:foregroundMark x1="37148" y1="84278" x2="38883" y2="84916"/>
                        <a14:foregroundMark x1="36605" y1="86832" x2="38557" y2="87310"/>
                        <a14:foregroundMark x1="41106" y1="82043" x2="41106" y2="86193"/>
                        <a14:foregroundMark x1="43980" y1="82841" x2="44143" y2="87151"/>
                        <a14:foregroundMark x1="41703" y1="87071" x2="43384" y2="86911"/>
                        <a14:foregroundMark x1="46204" y1="82442" x2="46204" y2="87390"/>
                        <a14:foregroundMark x1="49241" y1="84198" x2="52440" y2="84437"/>
                        <a14:foregroundMark x1="49512" y1="82921" x2="50759" y2="81564"/>
                        <a14:foregroundMark x1="57321" y1="81325" x2="57104" y2="87071"/>
                        <a14:foregroundMark x1="59816" y1="80447" x2="60087" y2="87071"/>
                        <a14:foregroundMark x1="63720" y1="80607" x2="63829" y2="87390"/>
                        <a14:foregroundMark x1="73373" y1="86273" x2="73048" y2="82442"/>
                        <a14:foregroundMark x1="75759" y1="79729" x2="75705" y2="87151"/>
                        <a14:foregroundMark x1="78416" y1="80686" x2="78471" y2="87071"/>
                        <a14:foregroundMark x1="77657" y1="82043" x2="79772" y2="81804"/>
                        <a14:foregroundMark x1="84599" y1="87310" x2="84490" y2="82682"/>
                        <a14:foregroundMark x1="43492" y1="29449" x2="43492" y2="29449"/>
                        <a14:foregroundMark x1="17950" y1="81165" x2="17191" y2="80048"/>
                        <a14:foregroundMark x1="44089" y1="87310" x2="44089" y2="87310"/>
                        <a14:foregroundMark x1="31508" y1="86433" x2="33080" y2="87550"/>
                        <a14:foregroundMark x1="20933" y1="81644" x2="22072" y2="81804"/>
                        <a14:foregroundMark x1="19469" y1="81883" x2="20011" y2="81883"/>
                        <a14:foregroundMark x1="70716" y1="86911" x2="72451" y2="87231"/>
                        <a14:foregroundMark x1="23644" y1="81883" x2="23644" y2="87151"/>
                        <a14:foregroundMark x1="65510" y1="84358" x2="68764" y2="84198"/>
                        <a14:backgroundMark x1="49078" y1="45172" x2="49078" y2="44773"/>
                        <a14:backgroundMark x1="50759" y1="61133" x2="50705" y2="62091"/>
                        <a14:backgroundMark x1="44740" y1="28332" x2="44740" y2="28332"/>
                        <a14:backgroundMark x1="27766" y1="83240" x2="29121" y2="83160"/>
                        <a14:backgroundMark x1="32538" y1="86193" x2="33677" y2="85395"/>
                        <a14:backgroundMark x1="50217" y1="83480" x2="51518" y2="83001"/>
                        <a14:backgroundMark x1="55803" y1="83958" x2="56236" y2="82682"/>
                        <a14:backgroundMark x1="66920" y1="83400" x2="68221" y2="83160"/>
                        <a14:backgroundMark x1="71855" y1="86193" x2="72614" y2="85634"/>
                        <a14:backgroundMark x1="33080" y1="87789" x2="33080" y2="87789"/>
                        <a14:backgroundMark x1="52874" y1="22666" x2="53145" y2="2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0774" r="12202" b="10216"/>
          <a:stretch/>
        </p:blipFill>
        <p:spPr>
          <a:xfrm>
            <a:off x="8674749" y="4898571"/>
            <a:ext cx="2183372" cy="1542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34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EDAA3D7-ECDF-A1BE-1CEE-193B3B7B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9A9C90E-AD76-4AFF-E552-4B83460D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problem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51CB7B-777A-54AF-9230-15B956A9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635"/>
            <a:ext cx="10515600" cy="349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Healthcare challenge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PAIS (Long Covid, ME/CFS) + fibromyalgia: debilitating fatigue and cognitive impairment; </a:t>
            </a:r>
            <a:r>
              <a:rPr lang="en-AU" b="1" dirty="0"/>
              <a:t>75%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Common: LongCovid-450k (NL), Fibromyalgia-450k (NL)</a:t>
            </a:r>
          </a:p>
          <a:p>
            <a:r>
              <a:rPr lang="en-AU" dirty="0"/>
              <a:t>Lack of mechanistic understanding:</a:t>
            </a:r>
          </a:p>
          <a:p>
            <a:pPr lvl="1"/>
            <a:r>
              <a:rPr lang="en-AU" sz="2800" dirty="0"/>
              <a:t>Diagnosis: time-consuming, expensive</a:t>
            </a:r>
          </a:p>
          <a:p>
            <a:pPr lvl="1"/>
            <a:r>
              <a:rPr lang="en-AU" sz="2800" dirty="0"/>
              <a:t>No proper treatment or cure</a:t>
            </a:r>
          </a:p>
        </p:txBody>
      </p:sp>
    </p:spTree>
    <p:extLst>
      <p:ext uri="{BB962C8B-B14F-4D97-AF65-F5344CB8AC3E}">
        <p14:creationId xmlns:p14="http://schemas.microsoft.com/office/powerpoint/2010/main" val="68944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19567FC-A4D6-0001-0EAC-217EB229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AC0584C-9616-3810-97FB-64A57006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2"/>
            <a:ext cx="10515600" cy="1325563"/>
          </a:xfrm>
        </p:spPr>
        <p:txBody>
          <a:bodyPr/>
          <a:lstStyle/>
          <a:p>
            <a:r>
              <a:rPr lang="en-AU" dirty="0"/>
              <a:t>Our solution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1D72C539-EAD3-C497-D33B-632E0184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610"/>
            <a:ext cx="10515600" cy="451730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Streasure4Health: understanding mechanism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Development objective &amp; quantitative diagnosis: biosensor </a:t>
            </a:r>
            <a:r>
              <a:rPr lang="en-AU" b="1" dirty="0"/>
              <a:t>technology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Empowers clinicians to: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/>
              <a:t>Accurately diagnose patient’s physical and mental resilience.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/>
              <a:t>Prescribe appropriate physical and/or mental therapies.</a:t>
            </a:r>
            <a:endParaRPr lang="nl-NL" sz="2400" dirty="0"/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/>
              <a:t>Monitor effectiveness of therapies with measurable outcomes -&gt; </a:t>
            </a:r>
            <a:r>
              <a:rPr lang="en-US" sz="2600" b="1" dirty="0"/>
              <a:t>lifestyle</a:t>
            </a:r>
            <a:endParaRPr lang="nl-NL" sz="2600" b="1" dirty="0"/>
          </a:p>
          <a:p>
            <a:pPr lvl="1"/>
            <a:endParaRPr lang="en-AU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C329BFE-413A-1568-D025-C3D864237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669" y1="36170" x2="12577" y2="90780"/>
                        <a14:foregroundMark x1="18712" y1="84397" x2="32515" y2="96454"/>
                        <a14:foregroundMark x1="10429" y1="28369" x2="22393" y2="23404"/>
                        <a14:foregroundMark x1="21779" y1="14184" x2="26687" y2="4255"/>
                        <a14:foregroundMark x1="22393" y1="27660" x2="26380" y2="33333"/>
                        <a14:foregroundMark x1="6442" y1="29787" x2="6442" y2="29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749473" y="2336371"/>
            <a:ext cx="2380044" cy="1180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B6933"/>
            </a:solidFill>
          </a:ln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A812F33-34B5-A72E-1082-3D9344A4FE61}"/>
              </a:ext>
            </a:extLst>
          </p:cNvPr>
          <p:cNvCxnSpPr>
            <a:cxnSpLocks/>
          </p:cNvCxnSpPr>
          <p:nvPr/>
        </p:nvCxnSpPr>
        <p:spPr>
          <a:xfrm>
            <a:off x="4352556" y="2845509"/>
            <a:ext cx="90377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A7E30A6-549A-7F01-142D-176F411F64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155" y="2209710"/>
            <a:ext cx="1649097" cy="14341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B6933"/>
            </a:solidFill>
          </a:ln>
        </p:spPr>
      </p:pic>
    </p:spTree>
    <p:extLst>
      <p:ext uri="{BB962C8B-B14F-4D97-AF65-F5344CB8AC3E}">
        <p14:creationId xmlns:p14="http://schemas.microsoft.com/office/powerpoint/2010/main" val="295642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EA4F80A-8192-46B7-F5FC-0EA75605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68960-AA4B-E071-D6BF-01771B6D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5BBFC5C-D31C-46C1-1A41-647055EF52CA}"/>
              </a:ext>
            </a:extLst>
          </p:cNvPr>
          <p:cNvSpPr txBox="1">
            <a:spLocks/>
          </p:cNvSpPr>
          <p:nvPr/>
        </p:nvSpPr>
        <p:spPr>
          <a:xfrm>
            <a:off x="868119" y="1361748"/>
            <a:ext cx="1486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EWUU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7EBB28E-F159-4075-1A41-466D97D4F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5" y="2595623"/>
            <a:ext cx="1408411" cy="13255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7D1EE8-5922-20DA-D874-074325D6D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97" y="4105026"/>
            <a:ext cx="1241626" cy="117487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D2F802-9F7D-C272-BFE6-F7FC006747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34" t="14477" r="10934" b="23671"/>
          <a:stretch/>
        </p:blipFill>
        <p:spPr>
          <a:xfrm>
            <a:off x="3256617" y="2595623"/>
            <a:ext cx="1713053" cy="132556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9195F32-50B0-235B-135A-1EBA6CDB73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378" r="15993" b="16667"/>
          <a:stretch/>
        </p:blipFill>
        <p:spPr>
          <a:xfrm>
            <a:off x="3072005" y="4029681"/>
            <a:ext cx="2082277" cy="1325563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76519186-D42D-F004-6281-5DE60B5FFD82}"/>
              </a:ext>
            </a:extLst>
          </p:cNvPr>
          <p:cNvSpPr txBox="1">
            <a:spLocks/>
          </p:cNvSpPr>
          <p:nvPr/>
        </p:nvSpPr>
        <p:spPr>
          <a:xfrm>
            <a:off x="3369952" y="1361748"/>
            <a:ext cx="1486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Societal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3721220A-84BD-A909-B73B-1B920F3C4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6142" y="2624730"/>
            <a:ext cx="1964391" cy="1267349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1A93106A-A5E1-02F8-8317-FF3CC295937E}"/>
              </a:ext>
            </a:extLst>
          </p:cNvPr>
          <p:cNvSpPr txBox="1">
            <a:spLocks/>
          </p:cNvSpPr>
          <p:nvPr/>
        </p:nvSpPr>
        <p:spPr>
          <a:xfrm>
            <a:off x="7855146" y="1361748"/>
            <a:ext cx="1486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SME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C20427C5-9E1C-9DE1-0230-C6FF76F25CAE}"/>
              </a:ext>
            </a:extLst>
          </p:cNvPr>
          <p:cNvSpPr txBox="1">
            <a:spLocks/>
          </p:cNvSpPr>
          <p:nvPr/>
        </p:nvSpPr>
        <p:spPr>
          <a:xfrm>
            <a:off x="10117522" y="1361748"/>
            <a:ext cx="1486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Others</a:t>
            </a:r>
          </a:p>
        </p:txBody>
      </p: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A9F38700-D883-C64A-861A-E3AF0C751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0610" y="2595623"/>
            <a:ext cx="980206" cy="1325563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38B07561-D54B-5A18-9413-17266D2DD0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3532" y="4170690"/>
            <a:ext cx="1174361" cy="11052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771320-55F6-FBF4-C090-237FB13D4E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0911" y="2837045"/>
            <a:ext cx="1883989" cy="105503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C93A4D8-7461-58A9-C6C0-8F944134E7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0911" y="4220297"/>
            <a:ext cx="1883438" cy="114049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3D91D43-3B3F-47BA-CEB6-E77164FDF524}"/>
              </a:ext>
            </a:extLst>
          </p:cNvPr>
          <p:cNvSpPr txBox="1">
            <a:spLocks/>
          </p:cNvSpPr>
          <p:nvPr/>
        </p:nvSpPr>
        <p:spPr>
          <a:xfrm>
            <a:off x="5592770" y="1346865"/>
            <a:ext cx="1486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3297209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4D2EC8C-4D1C-9919-B16E-A501B0561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20DA0A5-95CA-23FD-771D-4ADC7DC3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Streasure4Health Team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3E66B6-15B4-5074-E87D-5EA361A5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3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/>
              <a:t>Expert team with deep experience in </a:t>
            </a:r>
            <a:br>
              <a:rPr lang="en-AU" sz="2600" dirty="0"/>
            </a:br>
            <a:r>
              <a:rPr lang="en-AU" sz="2600" dirty="0"/>
              <a:t>metabolic stress and energy metabolism.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0A1F804-D609-7868-7887-9E8478307A58}"/>
              </a:ext>
            </a:extLst>
          </p:cNvPr>
          <p:cNvGrpSpPr/>
          <p:nvPr/>
        </p:nvGrpSpPr>
        <p:grpSpPr>
          <a:xfrm>
            <a:off x="2759360" y="2957698"/>
            <a:ext cx="6075783" cy="2691105"/>
            <a:chOff x="2604235" y="1237024"/>
            <a:chExt cx="6075783" cy="2691105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708C1D40-40FA-C656-FECD-FD47472A8996}"/>
                </a:ext>
              </a:extLst>
            </p:cNvPr>
            <p:cNvSpPr txBox="1"/>
            <p:nvPr/>
          </p:nvSpPr>
          <p:spPr>
            <a:xfrm>
              <a:off x="4260582" y="3281798"/>
              <a:ext cx="2823202" cy="646331"/>
            </a:xfrm>
            <a:prstGeom prst="rect">
              <a:avLst/>
            </a:prstGeom>
            <a:noFill/>
            <a:ln w="28575"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Koen Jacobs</a:t>
              </a: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03DBB5B6-CF52-AF9B-A53F-ECE3ACAA0945}"/>
                </a:ext>
              </a:extLst>
            </p:cNvPr>
            <p:cNvGrpSpPr/>
            <p:nvPr/>
          </p:nvGrpSpPr>
          <p:grpSpPr>
            <a:xfrm>
              <a:off x="2604235" y="1237024"/>
              <a:ext cx="1828962" cy="2691104"/>
              <a:chOff x="-611341" y="1215758"/>
              <a:chExt cx="1828962" cy="2691104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E2417B95-5FE0-B852-EE1D-EFA7C96D0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22754" y="1215758"/>
                <a:ext cx="1451789" cy="1757801"/>
              </a:xfrm>
              <a:prstGeom prst="rect">
                <a:avLst/>
              </a:prstGeom>
              <a:ln>
                <a:solidFill>
                  <a:srgbClr val="275317"/>
                </a:solidFill>
              </a:ln>
            </p:spPr>
          </p:pic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272992E-9447-B36A-CFE7-1FDA9D866C2A}"/>
                  </a:ext>
                </a:extLst>
              </p:cNvPr>
              <p:cNvSpPr txBox="1"/>
              <p:nvPr/>
            </p:nvSpPr>
            <p:spPr>
              <a:xfrm>
                <a:off x="-611341" y="3260531"/>
                <a:ext cx="1828962" cy="646331"/>
              </a:xfrm>
              <a:prstGeom prst="rect">
                <a:avLst/>
              </a:prstGeom>
              <a:noFill/>
              <a:ln w="28575">
                <a:noFill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Founder/CSO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Prof. Peter Deen</a:t>
                </a:r>
              </a:p>
            </p:txBody>
          </p:sp>
        </p:grp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A502A097-9F73-3325-20B4-EAA5E0AD0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0" r="15957" b="17979"/>
            <a:stretch/>
          </p:blipFill>
          <p:spPr>
            <a:xfrm>
              <a:off x="7099755" y="1237024"/>
              <a:ext cx="1451789" cy="17578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FE059F2A-C4F2-9BF3-4596-8E06E6F5F0C1}"/>
                </a:ext>
              </a:extLst>
            </p:cNvPr>
            <p:cNvSpPr txBox="1"/>
            <p:nvPr/>
          </p:nvSpPr>
          <p:spPr>
            <a:xfrm>
              <a:off x="6971280" y="3281797"/>
              <a:ext cx="1708738" cy="646331"/>
            </a:xfrm>
            <a:prstGeom prst="rect">
              <a:avLst/>
            </a:prstGeom>
            <a:noFill/>
            <a:ln w="28575"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COO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Dr Peter Voshol</a:t>
              </a:r>
            </a:p>
          </p:txBody>
        </p:sp>
      </p:grpSp>
      <p:pic>
        <p:nvPicPr>
          <p:cNvPr id="14" name="Picture 4" descr="profile image">
            <a:extLst>
              <a:ext uri="{FF2B5EF4-FFF2-40B4-BE49-F238E27FC236}">
                <a16:creationId xmlns:a16="http://schemas.microsoft.com/office/drawing/2014/main" id="{A2537F1C-3A5E-89EF-F195-D8F558A20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8677" r="9223" b="8677"/>
          <a:stretch/>
        </p:blipFill>
        <p:spPr bwMode="auto">
          <a:xfrm>
            <a:off x="5101413" y="2957697"/>
            <a:ext cx="1451789" cy="1757801"/>
          </a:xfrm>
          <a:prstGeom prst="rect">
            <a:avLst/>
          </a:prstGeom>
          <a:noFill/>
          <a:ln>
            <a:solidFill>
              <a:srgbClr val="2753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6"/>
            <a:extLst>
              <a:ext uri="{FF2B5EF4-FFF2-40B4-BE49-F238E27FC236}">
                <a16:creationId xmlns:a16="http://schemas.microsoft.com/office/drawing/2014/main" id="{F799B4E9-B710-269F-0DEC-78BB78DE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94" y="5785076"/>
            <a:ext cx="357293" cy="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/>
            <a:extLst>
              <a:ext uri="{FF2B5EF4-FFF2-40B4-BE49-F238E27FC236}">
                <a16:creationId xmlns:a16="http://schemas.microsoft.com/office/drawing/2014/main" id="{E33B58A0-30F0-B336-CFFE-C3A97F87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0" y="5785076"/>
            <a:ext cx="357293" cy="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hlinkClick r:id="rId9"/>
            <a:extLst>
              <a:ext uri="{FF2B5EF4-FFF2-40B4-BE49-F238E27FC236}">
                <a16:creationId xmlns:a16="http://schemas.microsoft.com/office/drawing/2014/main" id="{8F831635-5679-01A9-4C13-2B61EA56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26" y="5785076"/>
            <a:ext cx="357293" cy="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17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006F7-E06F-C750-1C3A-F0BD25EE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C368519-A7C5-8DE6-7CF9-59440792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39" y="365125"/>
            <a:ext cx="10515600" cy="1325563"/>
          </a:xfrm>
        </p:spPr>
        <p:txBody>
          <a:bodyPr/>
          <a:lstStyle/>
          <a:p>
            <a:r>
              <a:rPr lang="en-AU" dirty="0"/>
              <a:t>Desired expansion of Consortium/team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58C2553-C33B-033D-9929-98D5013E8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50" b="7778"/>
          <a:stretch/>
        </p:blipFill>
        <p:spPr>
          <a:xfrm>
            <a:off x="2901921" y="1752504"/>
            <a:ext cx="6276917" cy="3565706"/>
          </a:xfrm>
          <a:prstGeom prst="rect">
            <a:avLst/>
          </a:prstGeom>
          <a:ln w="28575">
            <a:noFill/>
          </a:ln>
        </p:spPr>
      </p:pic>
      <p:sp>
        <p:nvSpPr>
          <p:cNvPr id="19" name="Tekstvak 10">
            <a:extLst>
              <a:ext uri="{FF2B5EF4-FFF2-40B4-BE49-F238E27FC236}">
                <a16:creationId xmlns:a16="http://schemas.microsoft.com/office/drawing/2014/main" id="{A420B596-53CB-3EC9-0D97-F589B2FCC2E1}"/>
              </a:ext>
            </a:extLst>
          </p:cNvPr>
          <p:cNvSpPr txBox="1"/>
          <p:nvPr/>
        </p:nvSpPr>
        <p:spPr>
          <a:xfrm>
            <a:off x="3655752" y="2721729"/>
            <a:ext cx="4411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B69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Looking for ‘biosensor’ CTO</a:t>
            </a:r>
          </a:p>
        </p:txBody>
      </p:sp>
      <p:sp>
        <p:nvSpPr>
          <p:cNvPr id="20" name="Tekstvak 10">
            <a:extLst>
              <a:ext uri="{FF2B5EF4-FFF2-40B4-BE49-F238E27FC236}">
                <a16:creationId xmlns:a16="http://schemas.microsoft.com/office/drawing/2014/main" id="{51FFDEC2-1AF2-FE90-8118-E7B3F9B63E26}"/>
              </a:ext>
            </a:extLst>
          </p:cNvPr>
          <p:cNvSpPr txBox="1"/>
          <p:nvPr/>
        </p:nvSpPr>
        <p:spPr>
          <a:xfrm>
            <a:off x="3756035" y="4290791"/>
            <a:ext cx="456868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B69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contact:</a:t>
            </a:r>
          </a:p>
          <a:p>
            <a:pPr algn="ctr"/>
            <a:r>
              <a:rPr lang="en-GB" sz="2800" dirty="0">
                <a:solidFill>
                  <a:srgbClr val="C00000"/>
                </a:solidFill>
              </a:rPr>
              <a:t>Peter Deen</a:t>
            </a:r>
          </a:p>
          <a:p>
            <a:pPr algn="ctr"/>
            <a:r>
              <a:rPr lang="en-GB" sz="2800" dirty="0">
                <a:solidFill>
                  <a:srgbClr val="3366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info@streasure4Health.com</a:t>
            </a:r>
            <a:endParaRPr lang="en-GB" sz="2800" dirty="0">
              <a:solidFill>
                <a:srgbClr val="3366CC"/>
              </a:solidFill>
            </a:endParaRPr>
          </a:p>
          <a:p>
            <a:pPr algn="ctr"/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+31-645321871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9C25BBE-11D9-56CC-FDF5-F4408A7BD8BE}"/>
              </a:ext>
            </a:extLst>
          </p:cNvPr>
          <p:cNvSpPr txBox="1"/>
          <p:nvPr/>
        </p:nvSpPr>
        <p:spPr>
          <a:xfrm>
            <a:off x="1530895" y="1883701"/>
            <a:ext cx="927067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B69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Biosensor development: Exploring technical partners;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</a:rPr>
              <a:t>TuE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Tekstvak 10">
            <a:extLst>
              <a:ext uri="{FF2B5EF4-FFF2-40B4-BE49-F238E27FC236}">
                <a16:creationId xmlns:a16="http://schemas.microsoft.com/office/drawing/2014/main" id="{F0BB7C1F-C6F2-981F-E1A5-C51209812C42}"/>
              </a:ext>
            </a:extLst>
          </p:cNvPr>
          <p:cNvSpPr txBox="1"/>
          <p:nvPr/>
        </p:nvSpPr>
        <p:spPr>
          <a:xfrm>
            <a:off x="3655752" y="3502328"/>
            <a:ext cx="42948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B69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Socially-oriented investors</a:t>
            </a:r>
          </a:p>
        </p:txBody>
      </p:sp>
    </p:spTree>
    <p:extLst>
      <p:ext uri="{BB962C8B-B14F-4D97-AF65-F5344CB8AC3E}">
        <p14:creationId xmlns:p14="http://schemas.microsoft.com/office/powerpoint/2010/main" val="28368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1" grpId="0" animBg="1"/>
      <p:bldP spid="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264</Words>
  <Application>Microsoft Office PowerPoint</Application>
  <PresentationFormat>Breedbeeld</PresentationFormat>
  <Paragraphs>46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Kantoorthema</vt:lpstr>
      <vt:lpstr>1_Kantoorthema</vt:lpstr>
      <vt:lpstr>PowerPoint-presentatie</vt:lpstr>
      <vt:lpstr>The problem</vt:lpstr>
      <vt:lpstr>Our solution</vt:lpstr>
      <vt:lpstr>Consortium</vt:lpstr>
      <vt:lpstr>Streasure4Health Team</vt:lpstr>
      <vt:lpstr>Desired expansion of Consortium/team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operation</dc:creator>
  <cp:lastModifiedBy>peter deen</cp:lastModifiedBy>
  <cp:revision>9</cp:revision>
  <dcterms:created xsi:type="dcterms:W3CDTF">2025-02-20T11:20:14Z</dcterms:created>
  <dcterms:modified xsi:type="dcterms:W3CDTF">2025-02-27T11:30:12Z</dcterms:modified>
</cp:coreProperties>
</file>